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2" r:id="rId14"/>
    <p:sldId id="913" r:id="rId15"/>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515" autoAdjust="0"/>
    <p:restoredTop sz="66582" autoAdjust="0"/>
  </p:normalViewPr>
  <p:slideViewPr>
    <p:cSldViewPr snapToGrid="0">
      <p:cViewPr>
        <p:scale>
          <a:sx n="87" d="100"/>
          <a:sy n="87" d="100"/>
        </p:scale>
        <p:origin x="-128" y="-696"/>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tiff>
</file>

<file path=ppt/media/image4.tiff>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panose="02020603050405020304" pitchFamily="18" charset="0"/>
                <a:cs typeface="Times New Roman" panose="02020603050405020304" pitchFamily="18" charset="0"/>
              </a:rPr>
              <a:t>Good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Morning/Afternoon,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My</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Jiang</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Qian.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(Next</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slide)</a:t>
            </a: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altLang="zh-CN" dirty="0"/>
              <a:t>we</a:t>
            </a:r>
            <a:r>
              <a:rPr lang="zh-CN" altLang="en-US" dirty="0"/>
              <a:t> </a:t>
            </a:r>
            <a:r>
              <a:rPr lang="en-US" altLang="zh-CN" dirty="0"/>
              <a:t>will</a:t>
            </a:r>
            <a:r>
              <a:rPr lang="zh-CN" altLang="en-US" dirty="0"/>
              <a:t> </a:t>
            </a:r>
            <a:r>
              <a:rPr lang="en-US" altLang="zh-CN" dirty="0"/>
              <a:t>talk</a:t>
            </a:r>
            <a:r>
              <a:rPr lang="zh-CN" altLang="en-US" dirty="0"/>
              <a:t> </a:t>
            </a:r>
            <a:r>
              <a:rPr lang="en-US" altLang="zh-CN" dirty="0"/>
              <a:t>about</a:t>
            </a:r>
            <a:r>
              <a:rPr lang="zh-CN" altLang="en-US" dirty="0"/>
              <a:t> </a:t>
            </a:r>
            <a:r>
              <a:rPr lang="en-US" altLang="zh-CN" dirty="0"/>
              <a:t>the</a:t>
            </a:r>
            <a:r>
              <a:rPr lang="zh-CN" altLang="en-US" dirty="0"/>
              <a:t> </a:t>
            </a:r>
            <a:r>
              <a:rPr lang="en-US" altLang="zh-CN" dirty="0"/>
              <a:t>programming</a:t>
            </a:r>
            <a:r>
              <a:rPr lang="zh-CN" altLang="en-US" dirty="0"/>
              <a:t> </a:t>
            </a:r>
            <a:r>
              <a:rPr lang="en-US" altLang="zh-CN" dirty="0"/>
              <a:t>language</a:t>
            </a:r>
            <a:r>
              <a:rPr lang="zh-CN" altLang="en-US" dirty="0"/>
              <a:t> </a:t>
            </a:r>
            <a:r>
              <a:rPr lang="en-US" altLang="zh-CN" dirty="0"/>
              <a:t>and</a:t>
            </a:r>
            <a:r>
              <a:rPr lang="zh-CN" altLang="en-US" dirty="0"/>
              <a:t> </a:t>
            </a:r>
            <a:r>
              <a:rPr lang="en-US" altLang="zh-CN" dirty="0"/>
              <a:t>relevant</a:t>
            </a:r>
            <a:r>
              <a:rPr lang="zh-CN" altLang="en-US" dirty="0"/>
              <a:t> </a:t>
            </a:r>
            <a:r>
              <a:rPr lang="en-US" altLang="zh-CN" dirty="0"/>
              <a:t>package</a:t>
            </a:r>
            <a:r>
              <a:rPr lang="zh-CN" altLang="en-US" dirty="0"/>
              <a:t> </a:t>
            </a:r>
            <a:r>
              <a:rPr lang="en-US" altLang="zh-CN" dirty="0"/>
              <a:t>for</a:t>
            </a:r>
            <a:r>
              <a:rPr lang="zh-CN" altLang="en-US" dirty="0"/>
              <a:t> </a:t>
            </a:r>
            <a:r>
              <a:rPr lang="en-US" altLang="zh-CN" dirty="0"/>
              <a:t>solving</a:t>
            </a:r>
            <a:r>
              <a:rPr lang="zh-CN" altLang="en-US" dirty="0"/>
              <a:t> </a:t>
            </a:r>
            <a:r>
              <a:rPr lang="en-US" altLang="zh-CN" dirty="0"/>
              <a:t>the</a:t>
            </a:r>
            <a:r>
              <a:rPr lang="zh-CN" altLang="en-US" dirty="0"/>
              <a:t> </a:t>
            </a:r>
            <a:r>
              <a:rPr lang="en-US" altLang="zh-CN" dirty="0"/>
              <a:t>GRA</a:t>
            </a:r>
            <a:r>
              <a:rPr lang="zh-CN" altLang="en-US" dirty="0"/>
              <a:t> </a:t>
            </a:r>
            <a:r>
              <a:rPr lang="en-US" altLang="zh-CN" dirty="0"/>
              <a:t>model</a:t>
            </a:r>
            <a:r>
              <a:rPr lang="en-US" altLang="zh-CN" sz="1800" dirty="0">
                <a:effectLst/>
                <a:latin typeface="Times New Roman" panose="02020603050405020304" pitchFamily="18" charset="0"/>
                <a:ea typeface="宋体" panose="02010600030101010101" pitchFamily="2" charset="-122"/>
              </a:rPr>
              <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language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all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lab</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lesson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python.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package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solving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because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essentially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integer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problem.</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is an open-source linear programming (LP) package in Python. It provides tools for describing and solving linear and integer programs.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can be used to model optimization problems as mathematical models, which can then be solved using various algorithms, or solvers. </a:t>
            </a:r>
            <a:r>
              <a:rPr lang="en-US" altLang="zh-CN" sz="1800" dirty="0" err="1">
                <a:effectLst/>
                <a:latin typeface="Times New Roman" panose="02020603050405020304" pitchFamily="18" charset="0"/>
                <a:ea typeface="宋体" panose="02010600030101010101" pitchFamily="2" charset="-122"/>
              </a:rPr>
              <a:t>PuLP’s</a:t>
            </a:r>
            <a:r>
              <a:rPr lang="en-US" altLang="zh-CN" sz="1800" dirty="0">
                <a:effectLst/>
                <a:latin typeface="Times New Roman" panose="02020603050405020304" pitchFamily="18" charset="0"/>
                <a:ea typeface="宋体" panose="02010600030101010101" pitchFamily="2" charset="-122"/>
              </a:rPr>
              <a:t> main benefits are that it’s easy to install, easy to use, and its syntax closely resembles mathematical expressions. This makes the process of formulating your problem, implementing it in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and interpreting the results straightforward.</a:t>
            </a:r>
            <a:endParaRPr lang="en-US" altLang="zh-CN"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To understand the problem of group role assignment, a scenario of a soccer team is considered. In a soccer team (Fig. 1), there are 20 players (a0–a19) in total. In the field, there are four roles and 11 players (in total) for the 4-3-3 formation: one goalkeeper (r0), four backs (r1), three midfields (r2), and three forwards (r3). Before each game, the most important task of the coach is to choose 11 players to be on the field.</a:t>
            </a:r>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(GRA) is 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 of the RBC methodology, and it is derived from the E-CARGO fundamental model. The mathematical expression of the GRA model is shown below. It is an efficient tool to solve the 1-M (one-to-many) related problems.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vital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part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identify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mentioned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4-3-3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formation,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candidate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players.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Next, we will talk about how to mathematically formalize the GRA model. First, we utilize symbols </a:t>
            </a:r>
            <a:r>
              <a:rPr lang="en-US" altLang="zh-CN" sz="1800" dirty="0" err="1">
                <a:effectLst/>
                <a:latin typeface="Times New Roman" panose="02020603050405020304" pitchFamily="18" charset="0"/>
                <a:ea typeface="宋体" panose="02010600030101010101" pitchFamily="2" charset="-122"/>
              </a:rPr>
              <a:t>i</a:t>
            </a:r>
            <a:r>
              <a:rPr lang="en-US" altLang="zh-CN" sz="1800" dirty="0">
                <a:effectLst/>
                <a:latin typeface="Times New Roman" panose="02020603050405020304" pitchFamily="18" charset="0"/>
                <a:ea typeface="宋体" panose="02010600030101010101" pitchFamily="2" charset="-122"/>
              </a:rPr>
              <a:t> and m to express the index of agents and the size of the agent set, respectively. </a:t>
            </a:r>
            <a:r>
              <a:rPr lang="en-US" altLang="zh-CN" sz="1800" dirty="0" err="1">
                <a:effectLst/>
                <a:latin typeface="Times New Roman" panose="02020603050405020304" pitchFamily="18" charset="0"/>
                <a:ea typeface="宋体" panose="02010600030101010101" pitchFamily="2" charset="-122"/>
              </a:rPr>
              <a:t>Samely</a:t>
            </a:r>
            <a:r>
              <a:rPr lang="en-US" altLang="zh-CN" sz="1800" dirty="0">
                <a:effectLst/>
                <a:latin typeface="Times New Roman" panose="02020603050405020304" pitchFamily="18" charset="0"/>
                <a:ea typeface="宋体" panose="02010600030101010101" pitchFamily="2" charset="-122"/>
              </a:rPr>
              <a:t>, we also use symbols j and n to express the index of roles and the size of the role set, respectively. Then, Definition 1 represents the role range vector L. The physical meaning of the symbol L is the required number of agents for the roles. That is [1, 4, 3, 3]. Definition 2 represents the qualification matrix, which is utilized to quantify the qualifications of agents to play 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values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Q</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estimated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advance.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represents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control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variables.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indicates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assignment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result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constructs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objective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functions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en-US" altLang="zh-CN" sz="1800" b="0" i="0" u="none" strike="noStrike" dirty="0">
                <a:solidFill>
                  <a:srgbClr val="374151"/>
                </a:solidFill>
                <a:effectLst/>
                <a:latin typeface="Söhne"/>
                <a:ea typeface="宋体" panose="02010600030101010101" pitchFamily="2" charset="-122"/>
              </a:rPr>
              <a:t> Based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analysis,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mathematical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expression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of</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GRA</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model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illustrated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endParaRPr lang="en-US" altLang="zh-CN" sz="12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 model in order to solve the 1-M assignment problem.</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607613"/>
            <a:ext cx="8023580" cy="719877"/>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6619001" y="2035914"/>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5132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30 agents (people, equipment, robots, groups of people, etc.).</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158884"/>
            <a:ext cx="10580685" cy="49720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 program (Group Role Assignment)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11635" y="1136073"/>
            <a:ext cx="10568730" cy="53044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 4 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457200" indent="-457200" algn="just">
              <a:lnSpc>
                <a:spcPct val="145000"/>
              </a:lnSpc>
              <a:buFont typeface="Wingdings" panose="05000000000000000000" pitchFamily="2" charset="2"/>
              <a:buChar char="p"/>
            </a:pP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Vital)</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submitted paper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should provide the source code</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simulation data</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The paper should also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depict plausible scenarios</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provide a rational explanation for the data.</a:t>
            </a:r>
            <a:endPar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Relevant</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Materials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0" indent="0">
              <a:lnSpc>
                <a:spcPct val="145000"/>
              </a:lnSpc>
              <a:buNone/>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https://</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github.com</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/jiangqian1997/E-CARGO</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Codes/tree/main/</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Summber_School_Laboratory</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/Lab_1</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t>
            </a:r>
            <a:r>
              <a:rPr lang="en-US" altLang="zh-CN" sz="2800" b="1" dirty="0" err="1">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PuLP</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Package</a:t>
            </a:r>
          </a:p>
        </p:txBody>
      </p:sp>
      <p:sp>
        <p:nvSpPr>
          <p:cNvPr id="9" name="矩形 8"/>
          <p:cNvSpPr/>
          <p:nvPr/>
        </p:nvSpPr>
        <p:spPr>
          <a:xfrm>
            <a:off x="822081" y="5899759"/>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Python</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Solving</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err="1">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PuLP</a:t>
            </a:r>
            <a:r>
              <a:rPr lang="zh-CN" altLang="en-US"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p>
        </p:txBody>
      </p:sp>
      <p:sp>
        <p:nvSpPr>
          <p:cNvPr id="15" name="文本框 14">
            <a:extLst>
              <a:ext uri="{FF2B5EF4-FFF2-40B4-BE49-F238E27FC236}">
                <a16:creationId xmlns:a16="http://schemas.microsoft.com/office/drawing/2014/main" id="{0307BB78-70B3-9C46-9161-00193EB74799}"/>
              </a:ext>
            </a:extLst>
          </p:cNvPr>
          <p:cNvSpPr txBox="1"/>
          <p:nvPr/>
        </p:nvSpPr>
        <p:spPr>
          <a:xfrm>
            <a:off x="822081" y="1223469"/>
            <a:ext cx="4753966" cy="4247317"/>
          </a:xfrm>
          <a:prstGeom prst="rect">
            <a:avLst/>
          </a:prstGeom>
          <a:noFill/>
        </p:spPr>
        <p:txBody>
          <a:bodyPr wrap="square" rtlCol="0">
            <a:spAutoFit/>
          </a:bodyPr>
          <a:lstStyle/>
          <a:p>
            <a:pPr algn="just"/>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is 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open-source linear programming (LP) package </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Python. It provides tools for describing and solving linear and integer programs. </a:t>
            </a:r>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used to model optimization problems as mathematical models</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can then be solved using various algorithms, or solvers. </a:t>
            </a:r>
            <a:endParaRPr lang="zh-CN" altLang="en-US"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CB289F8A-2E70-6103-96D6-541DEFDBE9C8}"/>
              </a:ext>
            </a:extLst>
          </p:cNvPr>
          <p:cNvSpPr txBox="1"/>
          <p:nvPr/>
        </p:nvSpPr>
        <p:spPr>
          <a:xfrm>
            <a:off x="6062375" y="4899949"/>
            <a:ext cx="5607438" cy="369332"/>
          </a:xfrm>
          <a:prstGeom prst="rect">
            <a:avLst/>
          </a:prstGeom>
          <a:noFill/>
        </p:spPr>
        <p:txBody>
          <a:bodyPr wrap="square" rtlCol="0">
            <a:spAutoFit/>
          </a:bodyPr>
          <a:lstStyle/>
          <a:p>
            <a:r>
              <a:rPr lang="en-US" altLang="zh-CN" b="1" dirty="0">
                <a:latin typeface="Times New Roman" panose="02020603050405020304" pitchFamily="18" charset="0"/>
                <a:ea typeface="黑体" panose="02010609060101010101" pitchFamily="49" charset="-122"/>
                <a:cs typeface="Times New Roman" panose="02020603050405020304" pitchFamily="18" charset="0"/>
              </a:rPr>
              <a:t>One</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the function explanations in the </a:t>
            </a:r>
            <a:r>
              <a:rPr lang="en-US" altLang="zh-CN"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tutorial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B5EB13C-8BA2-0D02-EB6C-4DD102E69369}"/>
              </a:ext>
            </a:extLst>
          </p:cNvPr>
          <p:cNvPicPr>
            <a:picLocks noChangeAspect="1"/>
          </p:cNvPicPr>
          <p:nvPr/>
        </p:nvPicPr>
        <p:blipFill>
          <a:blip r:embed="rId3"/>
          <a:stretch>
            <a:fillRect/>
          </a:stretch>
        </p:blipFill>
        <p:spPr>
          <a:xfrm>
            <a:off x="5809129" y="1588719"/>
            <a:ext cx="6113929" cy="3105644"/>
          </a:xfrm>
          <a:prstGeom prst="rect">
            <a:avLst/>
          </a:prstGeom>
        </p:spPr>
      </p:pic>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6" name="Content Placeholder 2"/>
          <p:cNvSpPr txBox="1"/>
          <p:nvPr/>
        </p:nvSpPr>
        <p:spPr>
          <a:xfrm>
            <a:off x="822080" y="1529883"/>
            <a:ext cx="5574274" cy="37982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a soccer team,</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20</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players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total</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19</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the field,</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four roles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11 players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total) for the 4-3-3 formation: one goalkeeper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four backs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three midfields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three forwards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coach</a:t>
            </a:r>
            <a:r>
              <a:rPr lang="zh-CN" altLang="en-US"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choose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11 players to be on the field.</a:t>
            </a:r>
            <a:endPar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6" name="矩形 45">
            <a:extLst>
              <a:ext uri="{FF2B5EF4-FFF2-40B4-BE49-F238E27FC236}">
                <a16:creationId xmlns:a16="http://schemas.microsoft.com/office/drawing/2014/main" id="{1B683232-DA6C-DB4B-BEAC-0F3448F82331}"/>
              </a:ext>
            </a:extLst>
          </p:cNvPr>
          <p:cNvSpPr/>
          <p:nvPr/>
        </p:nvSpPr>
        <p:spPr>
          <a:xfrm>
            <a:off x="755511" y="589975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Real-world</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Scenario</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of</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Constructing</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Soccer</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Team</a:t>
            </a:r>
          </a:p>
        </p:txBody>
      </p:sp>
      <p:pic>
        <p:nvPicPr>
          <p:cNvPr id="3" name="图片 2">
            <a:extLst>
              <a:ext uri="{FF2B5EF4-FFF2-40B4-BE49-F238E27FC236}">
                <a16:creationId xmlns:a16="http://schemas.microsoft.com/office/drawing/2014/main" id="{B4805828-53D3-B996-86EC-79ABEC3490D3}"/>
              </a:ext>
            </a:extLst>
          </p:cNvPr>
          <p:cNvPicPr>
            <a:picLocks noChangeAspect="1"/>
          </p:cNvPicPr>
          <p:nvPr/>
        </p:nvPicPr>
        <p:blipFill>
          <a:blip r:embed="rId3"/>
          <a:stretch>
            <a:fillRect/>
          </a:stretch>
        </p:blipFill>
        <p:spPr>
          <a:xfrm>
            <a:off x="6462926" y="1682494"/>
            <a:ext cx="4906994" cy="332926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822081" y="1169777"/>
            <a:ext cx="5881042" cy="48945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(GRA) is 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of the RBC methodology. </a:t>
            </a:r>
            <a:endParaRPr lang="en-CA"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derived from the E-CARGO fundamental model.</a:t>
            </a:r>
          </a:p>
          <a:p>
            <a:pPr marL="457200" indent="-457200">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an efficient tool to solve the 1-M (one-to-many) related problems.</a:t>
            </a:r>
            <a:endPar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aphicFrame>
        <p:nvGraphicFramePr>
          <p:cNvPr id="10" name="对象 9">
            <a:extLst>
              <a:ext uri="{FF2B5EF4-FFF2-40B4-BE49-F238E27FC236}">
                <a16:creationId xmlns:a16="http://schemas.microsoft.com/office/drawing/2014/main" id="{957B4D8A-128E-FA48-9747-EF9C05915173}"/>
              </a:ext>
            </a:extLst>
          </p:cNvPr>
          <p:cNvGraphicFramePr>
            <a:graphicFrameLocks noChangeAspect="1"/>
          </p:cNvGraphicFramePr>
          <p:nvPr>
            <p:extLst>
              <p:ext uri="{D42A27DB-BD31-4B8C-83A1-F6EECF244321}">
                <p14:modId xmlns:p14="http://schemas.microsoft.com/office/powerpoint/2010/main" val="3323393928"/>
              </p:ext>
            </p:extLst>
          </p:nvPr>
        </p:nvGraphicFramePr>
        <p:xfrm>
          <a:off x="6634976" y="992081"/>
          <a:ext cx="4645281" cy="4180752"/>
        </p:xfrm>
        <a:graphic>
          <a:graphicData uri="http://schemas.openxmlformats.org/presentationml/2006/ole">
            <mc:AlternateContent xmlns:mc="http://schemas.openxmlformats.org/markup-compatibility/2006">
              <mc:Choice xmlns:v="urn:schemas-microsoft-com:vml" Requires="v">
                <p:oleObj r:id="rId3" imgW="4000500" imgH="3644900" progId="Visio.Drawing.11">
                  <p:embed/>
                </p:oleObj>
              </mc:Choice>
              <mc:Fallback>
                <p:oleObj r:id="rId3" imgW="4000500" imgH="3644900" progId="Visio.Drawing.11">
                  <p:embed/>
                  <p:pic>
                    <p:nvPicPr>
                      <p:cNvPr id="10" name="对象 9">
                        <a:extLst>
                          <a:ext uri="{FF2B5EF4-FFF2-40B4-BE49-F238E27FC236}">
                            <a16:creationId xmlns:a16="http://schemas.microsoft.com/office/drawing/2014/main" id="{957B4D8A-128E-FA48-9747-EF9C059151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976" y="992081"/>
                        <a:ext cx="4645281" cy="4180752"/>
                      </a:xfrm>
                      <a:prstGeom prst="rect">
                        <a:avLst/>
                      </a:prstGeom>
                      <a:noFill/>
                    </p:spPr>
                  </p:pic>
                </p:oleObj>
              </mc:Fallback>
            </mc:AlternateContent>
          </a:graphicData>
        </a:graphic>
      </p:graphicFrame>
      <p:sp>
        <p:nvSpPr>
          <p:cNvPr id="22" name="文本框 2">
            <a:extLst>
              <a:ext uri="{FF2B5EF4-FFF2-40B4-BE49-F238E27FC236}">
                <a16:creationId xmlns:a16="http://schemas.microsoft.com/office/drawing/2014/main" id="{DDB3211C-8C9D-6247-B1D1-A8CE73270983}"/>
              </a:ext>
            </a:extLst>
          </p:cNvPr>
          <p:cNvSpPr txBox="1">
            <a:spLocks noChangeArrowheads="1"/>
          </p:cNvSpPr>
          <p:nvPr/>
        </p:nvSpPr>
        <p:spPr bwMode="auto">
          <a:xfrm>
            <a:off x="7496529" y="5168024"/>
            <a:ext cx="3462890" cy="292735"/>
          </a:xfrm>
          <a:prstGeom prst="rect">
            <a:avLst/>
          </a:prstGeom>
          <a:noFill/>
          <a:ln w="9525">
            <a:noFill/>
            <a:miter lim="800000"/>
            <a:headEnd/>
            <a:tailEnd/>
          </a:ln>
        </p:spPr>
        <p:txBody>
          <a:bodyPr rot="0" vert="horz" wrap="square" lIns="91440" tIns="45720" rIns="91440" bIns="45720" anchor="t" anchorCtr="0">
            <a:noAutofit/>
          </a:bodyPr>
          <a:lstStyle/>
          <a:p>
            <a:pPr algn="ct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The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life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cycling</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graph</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of</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RBC</a:t>
            </a:r>
            <a:endParaRPr lang="zh-CN" sz="1400" b="1" kern="1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24" name="矩形 23">
            <a:extLst>
              <a:ext uri="{FF2B5EF4-FFF2-40B4-BE49-F238E27FC236}">
                <a16:creationId xmlns:a16="http://schemas.microsoft.com/office/drawing/2014/main" id="{CEBBAE61-F36A-2046-B0AF-3EE34369670B}"/>
              </a:ext>
            </a:extLst>
          </p:cNvPr>
          <p:cNvSpPr/>
          <p:nvPr/>
        </p:nvSpPr>
        <p:spPr>
          <a:xfrm>
            <a:off x="822081" y="5780887"/>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4-3-3</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Formation</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Candidate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Players</a:t>
            </a:r>
          </a:p>
        </p:txBody>
      </p:sp>
      <p:sp>
        <p:nvSpPr>
          <p:cNvPr id="25" name="矩形 24">
            <a:extLst>
              <a:ext uri="{FF2B5EF4-FFF2-40B4-BE49-F238E27FC236}">
                <a16:creationId xmlns:a16="http://schemas.microsoft.com/office/drawing/2014/main" id="{AB784B07-FFEB-1040-B7CA-6BE8763EA32B}"/>
              </a:ext>
            </a:extLst>
          </p:cNvPr>
          <p:cNvSpPr/>
          <p:nvPr/>
        </p:nvSpPr>
        <p:spPr>
          <a:xfrm>
            <a:off x="8743835" y="1373491"/>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382881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1"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dissolve">
                                      <p:cBhvr>
                                        <p:cTn id="13" dur="500"/>
                                        <p:tgtEl>
                                          <p:spTgt spid="25"/>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P spid="25"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17" name="组合 16">
            <a:extLst>
              <a:ext uri="{FF2B5EF4-FFF2-40B4-BE49-F238E27FC236}">
                <a16:creationId xmlns:a16="http://schemas.microsoft.com/office/drawing/2014/main" id="{B30931AD-DE54-ABFC-C8C7-5CF5975F48D8}"/>
              </a:ext>
            </a:extLst>
          </p:cNvPr>
          <p:cNvGrpSpPr/>
          <p:nvPr/>
        </p:nvGrpSpPr>
        <p:grpSpPr>
          <a:xfrm>
            <a:off x="6191867" y="1169777"/>
            <a:ext cx="5171815" cy="4679322"/>
            <a:chOff x="6256711" y="896069"/>
            <a:chExt cx="5171815" cy="4679322"/>
          </a:xfrm>
        </p:grpSpPr>
        <p:pic>
          <p:nvPicPr>
            <p:cNvPr id="3" name="图片 2">
              <a:extLst>
                <a:ext uri="{FF2B5EF4-FFF2-40B4-BE49-F238E27FC236}">
                  <a16:creationId xmlns:a16="http://schemas.microsoft.com/office/drawing/2014/main" id="{6202C97C-5740-FC9C-7D3F-59BDB7F9356C}"/>
                </a:ext>
              </a:extLst>
            </p:cNvPr>
            <p:cNvPicPr>
              <a:picLocks noChangeAspect="1"/>
            </p:cNvPicPr>
            <p:nvPr/>
          </p:nvPicPr>
          <p:blipFill>
            <a:blip r:embed="rId3"/>
            <a:stretch>
              <a:fillRect/>
            </a:stretch>
          </p:blipFill>
          <p:spPr>
            <a:xfrm>
              <a:off x="6256711" y="2489291"/>
              <a:ext cx="5054600" cy="3086100"/>
            </a:xfrm>
            <a:prstGeom prst="rect">
              <a:avLst/>
            </a:prstGeom>
          </p:spPr>
        </p:pic>
        <p:pic>
          <p:nvPicPr>
            <p:cNvPr id="12" name="图片 11">
              <a:extLst>
                <a:ext uri="{FF2B5EF4-FFF2-40B4-BE49-F238E27FC236}">
                  <a16:creationId xmlns:a16="http://schemas.microsoft.com/office/drawing/2014/main" id="{73687275-9111-CD08-85ED-6B53D3CC0A2B}"/>
                </a:ext>
              </a:extLst>
            </p:cNvPr>
            <p:cNvPicPr>
              <a:picLocks noChangeAspect="1"/>
            </p:cNvPicPr>
            <p:nvPr/>
          </p:nvPicPr>
          <p:blipFill>
            <a:blip r:embed="rId4"/>
            <a:stretch>
              <a:fillRect/>
            </a:stretch>
          </p:blipFill>
          <p:spPr>
            <a:xfrm>
              <a:off x="6256711" y="896069"/>
              <a:ext cx="5171815" cy="1490400"/>
            </a:xfrm>
            <a:prstGeom prst="rect">
              <a:avLst/>
            </a:prstGeom>
          </p:spPr>
        </p:pic>
      </p:grpSp>
      <p:grpSp>
        <p:nvGrpSpPr>
          <p:cNvPr id="28" name="组合 27">
            <a:extLst>
              <a:ext uri="{FF2B5EF4-FFF2-40B4-BE49-F238E27FC236}">
                <a16:creationId xmlns:a16="http://schemas.microsoft.com/office/drawing/2014/main" id="{6DB02E21-C989-6D21-39E5-16909C15F1CF}"/>
              </a:ext>
            </a:extLst>
          </p:cNvPr>
          <p:cNvGrpSpPr/>
          <p:nvPr/>
        </p:nvGrpSpPr>
        <p:grpSpPr>
          <a:xfrm>
            <a:off x="6585955" y="1030295"/>
            <a:ext cx="4334450" cy="5304152"/>
            <a:chOff x="6585955" y="1030295"/>
            <a:chExt cx="4334450" cy="5304152"/>
          </a:xfrm>
        </p:grpSpPr>
        <p:pic>
          <p:nvPicPr>
            <p:cNvPr id="26" name="图片 25">
              <a:extLst>
                <a:ext uri="{FF2B5EF4-FFF2-40B4-BE49-F238E27FC236}">
                  <a16:creationId xmlns:a16="http://schemas.microsoft.com/office/drawing/2014/main" id="{912F97EC-C4FE-8063-DAAF-391D5A63154E}"/>
                </a:ext>
              </a:extLst>
            </p:cNvPr>
            <p:cNvPicPr>
              <a:picLocks noChangeAspect="1"/>
            </p:cNvPicPr>
            <p:nvPr/>
          </p:nvPicPr>
          <p:blipFill>
            <a:blip r:embed="rId5"/>
            <a:stretch>
              <a:fillRect/>
            </a:stretch>
          </p:blipFill>
          <p:spPr>
            <a:xfrm>
              <a:off x="6585955" y="1030295"/>
              <a:ext cx="4334450" cy="5304152"/>
            </a:xfrm>
            <a:prstGeom prst="rect">
              <a:avLst/>
            </a:prstGeom>
          </p:spPr>
        </p:pic>
        <p:sp>
          <p:nvSpPr>
            <p:cNvPr id="27" name="矩形 26">
              <a:extLst>
                <a:ext uri="{FF2B5EF4-FFF2-40B4-BE49-F238E27FC236}">
                  <a16:creationId xmlns:a16="http://schemas.microsoft.com/office/drawing/2014/main" id="{6327CA27-50A7-4028-16EC-1863D2A84773}"/>
                </a:ext>
              </a:extLst>
            </p:cNvPr>
            <p:cNvSpPr/>
            <p:nvPr/>
          </p:nvSpPr>
          <p:spPr>
            <a:xfrm>
              <a:off x="7519094" y="1169777"/>
              <a:ext cx="1895839" cy="4875423"/>
            </a:xfrm>
            <a:prstGeom prst="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0" name="图片 29">
            <a:extLst>
              <a:ext uri="{FF2B5EF4-FFF2-40B4-BE49-F238E27FC236}">
                <a16:creationId xmlns:a16="http://schemas.microsoft.com/office/drawing/2014/main" id="{28003410-8B75-3C45-0B82-B312C4E42D11}"/>
              </a:ext>
            </a:extLst>
          </p:cNvPr>
          <p:cNvPicPr>
            <a:picLocks noChangeAspect="1"/>
          </p:cNvPicPr>
          <p:nvPr/>
        </p:nvPicPr>
        <p:blipFill>
          <a:blip r:embed="rId6"/>
          <a:stretch>
            <a:fillRect/>
          </a:stretch>
        </p:blipFill>
        <p:spPr>
          <a:xfrm>
            <a:off x="6611092" y="895345"/>
            <a:ext cx="4333364" cy="5653603"/>
          </a:xfrm>
          <a:prstGeom prst="rect">
            <a:avLst/>
          </a:prstGeom>
        </p:spPr>
      </p:pic>
      <p:pic>
        <p:nvPicPr>
          <p:cNvPr id="6" name="图片 5">
            <a:extLst>
              <a:ext uri="{FF2B5EF4-FFF2-40B4-BE49-F238E27FC236}">
                <a16:creationId xmlns:a16="http://schemas.microsoft.com/office/drawing/2014/main" id="{835D427F-8FF1-145E-3F11-D466BD63EB5E}"/>
              </a:ext>
            </a:extLst>
          </p:cNvPr>
          <p:cNvPicPr>
            <a:picLocks noChangeAspect="1"/>
          </p:cNvPicPr>
          <p:nvPr/>
        </p:nvPicPr>
        <p:blipFill>
          <a:blip r:embed="rId7"/>
          <a:stretch>
            <a:fillRect/>
          </a:stretch>
        </p:blipFill>
        <p:spPr>
          <a:xfrm>
            <a:off x="6166034" y="1449013"/>
            <a:ext cx="5174291" cy="4213015"/>
          </a:xfrm>
          <a:prstGeom prst="rect">
            <a:avLst/>
          </a:prstGeom>
        </p:spPr>
      </p:pic>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dissolv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5" name="图片 4">
            <a:extLst>
              <a:ext uri="{FF2B5EF4-FFF2-40B4-BE49-F238E27FC236}">
                <a16:creationId xmlns:a16="http://schemas.microsoft.com/office/drawing/2014/main" id="{CA4FE268-E65F-F715-B0B0-9162A2D4F6DA}"/>
              </a:ext>
            </a:extLst>
          </p:cNvPr>
          <p:cNvPicPr>
            <a:picLocks noChangeAspect="1"/>
          </p:cNvPicPr>
          <p:nvPr/>
        </p:nvPicPr>
        <p:blipFill>
          <a:blip r:embed="rId3"/>
          <a:stretch>
            <a:fillRect/>
          </a:stretch>
        </p:blipFill>
        <p:spPr>
          <a:xfrm>
            <a:off x="822081" y="1322492"/>
            <a:ext cx="5174291" cy="4213015"/>
          </a:xfrm>
          <a:prstGeom prst="rect">
            <a:avLst/>
          </a:prstGeom>
        </p:spPr>
      </p:pic>
      <p:pic>
        <p:nvPicPr>
          <p:cNvPr id="6" name="图片 5">
            <a:extLst>
              <a:ext uri="{FF2B5EF4-FFF2-40B4-BE49-F238E27FC236}">
                <a16:creationId xmlns:a16="http://schemas.microsoft.com/office/drawing/2014/main" id="{86501B3F-CEE4-2D31-7F0F-B32582D151D3}"/>
              </a:ext>
            </a:extLst>
          </p:cNvPr>
          <p:cNvPicPr>
            <a:picLocks noChangeAspect="1"/>
          </p:cNvPicPr>
          <p:nvPr/>
        </p:nvPicPr>
        <p:blipFill>
          <a:blip r:embed="rId4"/>
          <a:stretch>
            <a:fillRect/>
          </a:stretch>
        </p:blipFill>
        <p:spPr>
          <a:xfrm>
            <a:off x="5978008" y="1260272"/>
            <a:ext cx="5391911" cy="4337453"/>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in order to solve the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1-M</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assignment problem.</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6968</TotalTime>
  <Words>1637</Words>
  <Application>Microsoft Macintosh PowerPoint</Application>
  <PresentationFormat>宽屏</PresentationFormat>
  <Paragraphs>107</Paragraphs>
  <Slides>14</Slides>
  <Notes>14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Söhne</vt:lpstr>
      <vt:lpstr>Arial</vt:lpstr>
      <vt:lpstr>Calibri</vt:lpstr>
      <vt:lpstr>Monotype Corsiva</vt:lpstr>
      <vt:lpstr>Times New Roman</vt:lpstr>
      <vt:lpstr>Wingdings</vt:lpstr>
      <vt:lpstr>自定义设计方案</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1305</cp:revision>
  <dcterms:created xsi:type="dcterms:W3CDTF">2017-10-20T06:33:00Z</dcterms:created>
  <dcterms:modified xsi:type="dcterms:W3CDTF">2023-07-13T02:43:30Z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